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12192000"/>
  <p:embeddedFontLst>
    <p:embeddedFont>
      <p:font typeface="MiSans" panose="020B0604020202020204" charset="-122"/>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801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Django Day 2: Models &amp; ORM</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Writing Your First Model</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a Post Model</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Define a Post model with fields like title, content, and created_at. Use CharField for the title, TextField for the content, and DateTimeField with auto_now_add for the timestamp.</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Understanding auto_now_add</a:t>
            </a:r>
            <a:endParaRPr lang="en-US" sz="1600" dirty="0"/>
          </a:p>
        </p:txBody>
      </p:sp>
      <p:sp>
        <p:nvSpPr>
          <p:cNvPr id="13" name="Text 10"/>
          <p:cNvSpPr/>
          <p:nvPr/>
        </p:nvSpPr>
        <p:spPr>
          <a:xfrm>
            <a:off x="560705" y="356997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auto_now_add parameter in DateTimeField automatically sets the field to the current date and time when an object is created. This is useful for tracking creation timestamps.</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Optional __str__ Method</a:t>
            </a:r>
            <a:endParaRPr lang="en-US" sz="1600" dirty="0"/>
          </a:p>
        </p:txBody>
      </p:sp>
      <p:sp>
        <p:nvSpPr>
          <p:cNvPr id="15" name="Text 12"/>
          <p:cNvSpPr/>
          <p:nvPr/>
        </p:nvSpPr>
        <p:spPr>
          <a:xfrm>
            <a:off x="560705" y="527304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Implementing the __str__ method in your model provides a human-readable representation of model instances, making it easier to identify objects in the admin interface.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Migrations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Migration Workflow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What is a Migration</a:t>
            </a:r>
            <a:endParaRPr lang="en-US" sz="1600" dirty="0"/>
          </a:p>
        </p:txBody>
      </p:sp>
      <p:sp>
        <p:nvSpPr>
          <p:cNvPr id="11" name="Text 8"/>
          <p:cNvSpPr/>
          <p:nvPr/>
        </p:nvSpPr>
        <p:spPr>
          <a:xfrm>
            <a:off x="7542530" y="1967230"/>
            <a:ext cx="368173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migration is a set of instructions that keeps your database schema in sync with your Django models. It ensures that changes in your models are reflected in the database.</a:t>
            </a:r>
            <a:endParaRPr lang="en-US" sz="1600" dirty="0"/>
          </a:p>
        </p:txBody>
      </p:sp>
      <p:sp>
        <p:nvSpPr>
          <p:cNvPr id="12" name="Text 9"/>
          <p:cNvSpPr/>
          <p:nvPr/>
        </p:nvSpPr>
        <p:spPr>
          <a:xfrm>
            <a:off x="7160260" y="48875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Running Migrations</a:t>
            </a:r>
            <a:endParaRPr lang="en-US" sz="1600" dirty="0"/>
          </a:p>
        </p:txBody>
      </p:sp>
      <p:sp>
        <p:nvSpPr>
          <p:cNvPr id="13" name="Text 10"/>
          <p:cNvSpPr/>
          <p:nvPr/>
        </p:nvSpPr>
        <p:spPr>
          <a:xfrm>
            <a:off x="726440" y="5286375"/>
            <a:ext cx="1049782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Use the commands 'python manage.py makemigrations' to generate migration files and 'python manage.py migrate' to apply these changes to the database. This workflow ensures your database stays up-to-date.</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Admin Panel</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Enabling Django Admin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Registering Models</a:t>
            </a:r>
            <a:endParaRPr lang="en-US" sz="1600" dirty="0"/>
          </a:p>
        </p:txBody>
      </p:sp>
      <p:sp>
        <p:nvSpPr>
          <p:cNvPr id="11" name="Text 8"/>
          <p:cNvSpPr/>
          <p:nvPr/>
        </p:nvSpPr>
        <p:spPr>
          <a:xfrm>
            <a:off x="955675" y="18122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Register your models in the admin interface by adding a single line in admin.py. This makes your models editable through the admin panel, simplifying data management.</a:t>
            </a:r>
            <a:endParaRPr lang="en-US" sz="1600" dirty="0"/>
          </a:p>
        </p:txBody>
      </p:sp>
      <p:sp>
        <p:nvSpPr>
          <p:cNvPr id="12" name="Text 9"/>
          <p:cNvSpPr/>
          <p:nvPr/>
        </p:nvSpPr>
        <p:spPr>
          <a:xfrm>
            <a:off x="577278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Creating a Superuser</a:t>
            </a:r>
            <a:endParaRPr lang="en-US" sz="1600" dirty="0"/>
          </a:p>
        </p:txBody>
      </p:sp>
      <p:sp>
        <p:nvSpPr>
          <p:cNvPr id="13" name="Text 10"/>
          <p:cNvSpPr/>
          <p:nvPr/>
        </p:nvSpPr>
        <p:spPr>
          <a:xfrm>
            <a:off x="5772785" y="1812290"/>
            <a:ext cx="610489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Run the command 'python manage.py createsuperuser' to create an admin account. This account grants you access to the Django Admin interface, where you can manage your data.</a:t>
            </a:r>
            <a:endParaRPr lang="en-US" sz="1600" dirty="0"/>
          </a:p>
        </p:txBody>
      </p:sp>
      <p:sp>
        <p:nvSpPr>
          <p:cNvPr id="14" name="Text 11"/>
          <p:cNvSpPr/>
          <p:nvPr/>
        </p:nvSpPr>
        <p:spPr>
          <a:xfrm>
            <a:off x="955675" y="40347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Admin Interface Overview</a:t>
            </a:r>
            <a:endParaRPr lang="en-US" sz="1600" dirty="0"/>
          </a:p>
        </p:txBody>
      </p:sp>
      <p:sp>
        <p:nvSpPr>
          <p:cNvPr id="15" name="Text 12"/>
          <p:cNvSpPr/>
          <p:nvPr/>
        </p:nvSpPr>
        <p:spPr>
          <a:xfrm>
            <a:off x="955675" y="443357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Django Admin interface provides a user-friendly way to add, edit, and delete records. It automatically generates forms based on your models, making data entry straightforward.</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Customizing Admin Display</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Custom Admin Classes</a:t>
            </a:r>
            <a:endParaRPr lang="en-US" sz="1600" dirty="0"/>
          </a:p>
        </p:txBody>
      </p:sp>
      <p:sp>
        <p:nvSpPr>
          <p:cNvPr id="11" name="Text 8"/>
          <p:cNvSpPr/>
          <p:nvPr/>
        </p:nvSpPr>
        <p:spPr>
          <a:xfrm>
            <a:off x="6197600" y="1880870"/>
            <a:ext cx="536130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custom admin classes to customize how models are displayed in the admin interface. Use attributes like list_display to control which fields are shown.</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Improving Usability</a:t>
            </a:r>
            <a:endParaRPr lang="en-US" sz="1600" dirty="0"/>
          </a:p>
        </p:txBody>
      </p:sp>
      <p:sp>
        <p:nvSpPr>
          <p:cNvPr id="13" name="Text 10"/>
          <p:cNvSpPr/>
          <p:nvPr/>
        </p:nvSpPr>
        <p:spPr>
          <a:xfrm>
            <a:off x="7107555" y="4018915"/>
            <a:ext cx="464566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Customizing the admin interface enhances usability and efficiency. By specifying which fields to display, you can make data management more intuitive for content editors.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ORM Queries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ORM Read Queries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Fetching All Records</a:t>
            </a:r>
            <a:endParaRPr lang="en-US" sz="1600" dirty="0"/>
          </a:p>
        </p:txBody>
      </p:sp>
      <p:sp>
        <p:nvSpPr>
          <p:cNvPr id="11" name="Text 8"/>
          <p:cNvSpPr/>
          <p:nvPr/>
        </p:nvSpPr>
        <p:spPr>
          <a:xfrm>
            <a:off x="590550" y="1887220"/>
            <a:ext cx="598868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Use Post.objects.all() to retrieve all records from the Post model. This method returns a queryset containing all instances of the model, allowing you to iterate over them.</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Retrieving a Single Object</a:t>
            </a:r>
            <a:endParaRPr lang="en-US" sz="1600" dirty="0"/>
          </a:p>
        </p:txBody>
      </p:sp>
      <p:sp>
        <p:nvSpPr>
          <p:cNvPr id="13" name="Text 10"/>
          <p:cNvSpPr/>
          <p:nvPr/>
        </p:nvSpPr>
        <p:spPr>
          <a:xfrm>
            <a:off x="6790690" y="188722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Retrieve a single object using Post.objects.get(id=1). This method fetches a specific record by its primary key, enabling detailed manipulation of individual instances.</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Filtering Records</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Filter records using methods like Post.objects.filter(title__contains='Django'). This allows you to narrow down querysets based on specific criteria, making data retrieval flexible.</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BE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0.jpeg"/>
          <p:cNvPicPr>
            <a:picLocks noChangeAspect="1"/>
          </p:cNvPicPr>
          <p:nvPr/>
        </p:nvPicPr>
        <p:blipFill>
          <a:blip r:embed="rId3"/>
          <a:stretch>
            <a:fillRect/>
          </a:stretch>
        </p:blipFill>
        <p:spPr>
          <a:xfrm>
            <a:off x="0" y="286448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ORM Update &amp; Delete</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4035" y="149669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Updating Records</a:t>
            </a:r>
            <a:endParaRPr lang="en-US" sz="1600" dirty="0"/>
          </a:p>
        </p:txBody>
      </p:sp>
      <p:sp>
        <p:nvSpPr>
          <p:cNvPr id="11" name="Text 8"/>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Update records by retrieving an object, modifying its attributes, and calling save(). For example, post = Post.objects.get(id=1); post.title = 'New Title'; post.save().</a:t>
            </a:r>
            <a:endParaRPr lang="en-US" sz="1600" dirty="0"/>
          </a:p>
        </p:txBody>
      </p:sp>
      <p:sp>
        <p:nvSpPr>
          <p:cNvPr id="12" name="Text 9"/>
          <p:cNvSpPr/>
          <p:nvPr/>
        </p:nvSpPr>
        <p:spPr>
          <a:xfrm>
            <a:off x="7564120" y="352107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Deleting Records</a:t>
            </a:r>
            <a:endParaRPr lang="en-US" sz="1600" dirty="0"/>
          </a:p>
        </p:txBody>
      </p:sp>
      <p:sp>
        <p:nvSpPr>
          <p:cNvPr id="13" name="Text 10"/>
          <p:cNvSpPr/>
          <p:nvPr/>
        </p:nvSpPr>
        <p:spPr>
          <a:xfrm>
            <a:off x="7564120" y="3919855"/>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Delete records using the delete() method. For example, post.delete() removes the specified object from the database. Use this method with caution to avoid unintended data loss.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Relations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420000">
            <a:off x="1290320" y="599440"/>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5" name="Text 3"/>
          <p:cNvSpPr/>
          <p:nvPr/>
        </p:nvSpPr>
        <p:spPr>
          <a:xfrm rot="420000">
            <a:off x="1290320" y="599440"/>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6" name="Shape 4"/>
          <p:cNvSpPr/>
          <p:nvPr/>
        </p:nvSpPr>
        <p:spPr>
          <a:xfrm rot="420000">
            <a:off x="1290320" y="2614930"/>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7" name="Text 5"/>
          <p:cNvSpPr/>
          <p:nvPr/>
        </p:nvSpPr>
        <p:spPr>
          <a:xfrm rot="420000">
            <a:off x="1290320" y="2614930"/>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8" name="Shape 6"/>
          <p:cNvSpPr/>
          <p:nvPr/>
        </p:nvSpPr>
        <p:spPr>
          <a:xfrm rot="420000">
            <a:off x="1290320" y="4630420"/>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9" name="Text 7"/>
          <p:cNvSpPr/>
          <p:nvPr/>
        </p:nvSpPr>
        <p:spPr>
          <a:xfrm rot="420000">
            <a:off x="1290320" y="4630420"/>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0" name="Shape 8"/>
          <p:cNvSpPr/>
          <p:nvPr/>
        </p:nvSpPr>
        <p:spPr>
          <a:xfrm rot="420000">
            <a:off x="6353810" y="1889760"/>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1" name="Text 9"/>
          <p:cNvSpPr/>
          <p:nvPr/>
        </p:nvSpPr>
        <p:spPr>
          <a:xfrm rot="420000">
            <a:off x="6353810" y="1889760"/>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2" name="Shape 10"/>
          <p:cNvSpPr/>
          <p:nvPr/>
        </p:nvSpPr>
        <p:spPr>
          <a:xfrm rot="420000">
            <a:off x="6353810" y="3905250"/>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3" name="Text 11"/>
          <p:cNvSpPr/>
          <p:nvPr/>
        </p:nvSpPr>
        <p:spPr>
          <a:xfrm rot="420000">
            <a:off x="6353810" y="3905250"/>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4" name="Image 0" descr="https://kimi-img.moonshot.cn/pub/slides/slides_tmpl/image/25-08-27-20:02:29-d2nf7l98bjvh7rlj06vg.png"/>
          <p:cNvPicPr>
            <a:picLocks noChangeAspect="1"/>
          </p:cNvPicPr>
          <p:nvPr/>
        </p:nvPicPr>
        <p:blipFill>
          <a:blip r:embed="rId3">
            <a:alphaModFix amt="20000"/>
          </a:blip>
          <a:srcRect t="7" b="7"/>
          <a:stretch/>
        </p:blipFill>
        <p:spPr>
          <a:xfrm rot="660000" flipH="1">
            <a:off x="6864985" y="3635375"/>
            <a:ext cx="5893435" cy="3302635"/>
          </a:xfrm>
          <a:prstGeom prst="rect">
            <a:avLst/>
          </a:prstGeom>
        </p:spPr>
      </p:pic>
      <p:sp>
        <p:nvSpPr>
          <p:cNvPr id="15" name="Text 12"/>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6" name="Text 13"/>
          <p:cNvSpPr/>
          <p:nvPr/>
        </p:nvSpPr>
        <p:spPr>
          <a:xfrm>
            <a:off x="1365250" y="1017270"/>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7" name="Text 14"/>
          <p:cNvSpPr/>
          <p:nvPr/>
        </p:nvSpPr>
        <p:spPr>
          <a:xfrm>
            <a:off x="1226185" y="1697355"/>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Goals &amp; Recap</a:t>
            </a:r>
            <a:endParaRPr lang="en-US" sz="1600" dirty="0"/>
          </a:p>
        </p:txBody>
      </p:sp>
      <p:sp>
        <p:nvSpPr>
          <p:cNvPr id="18" name="Text 15"/>
          <p:cNvSpPr/>
          <p:nvPr/>
        </p:nvSpPr>
        <p:spPr>
          <a:xfrm>
            <a:off x="1365250" y="3032760"/>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9" name="Text 16"/>
          <p:cNvSpPr/>
          <p:nvPr/>
        </p:nvSpPr>
        <p:spPr>
          <a:xfrm>
            <a:off x="1226185" y="3712845"/>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Model Basics</a:t>
            </a:r>
            <a:endParaRPr lang="en-US" sz="1600" dirty="0"/>
          </a:p>
        </p:txBody>
      </p:sp>
      <p:sp>
        <p:nvSpPr>
          <p:cNvPr id="20" name="Text 17"/>
          <p:cNvSpPr/>
          <p:nvPr/>
        </p:nvSpPr>
        <p:spPr>
          <a:xfrm>
            <a:off x="1365250" y="5048250"/>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1" name="Text 18"/>
          <p:cNvSpPr/>
          <p:nvPr/>
        </p:nvSpPr>
        <p:spPr>
          <a:xfrm>
            <a:off x="1226185" y="5728335"/>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Migrations</a:t>
            </a:r>
            <a:endParaRPr lang="en-US" sz="1600" dirty="0"/>
          </a:p>
        </p:txBody>
      </p:sp>
      <p:sp>
        <p:nvSpPr>
          <p:cNvPr id="22" name="Text 19"/>
          <p:cNvSpPr/>
          <p:nvPr/>
        </p:nvSpPr>
        <p:spPr>
          <a:xfrm>
            <a:off x="6428740" y="2307590"/>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3" name="Text 20"/>
          <p:cNvSpPr/>
          <p:nvPr/>
        </p:nvSpPr>
        <p:spPr>
          <a:xfrm>
            <a:off x="6289675" y="2987675"/>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Admin Panel</a:t>
            </a:r>
            <a:endParaRPr lang="en-US" sz="1600" dirty="0"/>
          </a:p>
        </p:txBody>
      </p:sp>
      <p:sp>
        <p:nvSpPr>
          <p:cNvPr id="24" name="Text 21"/>
          <p:cNvSpPr/>
          <p:nvPr/>
        </p:nvSpPr>
        <p:spPr>
          <a:xfrm>
            <a:off x="6428740" y="4323080"/>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25" name="Text 22"/>
          <p:cNvSpPr/>
          <p:nvPr/>
        </p:nvSpPr>
        <p:spPr>
          <a:xfrm>
            <a:off x="6289675" y="5003165"/>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ORM Queries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Feeding Models into Views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Creating a View</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Create a view function that queries the database using the ORM and passes the results to a template. For example, fetch all posts and pass them to a template for rendering.</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Using Context Dictionary</a:t>
            </a:r>
            <a:endParaRPr lang="en-US" sz="1600" dirty="0"/>
          </a:p>
        </p:txBody>
      </p:sp>
      <p:sp>
        <p:nvSpPr>
          <p:cNvPr id="16" name="Text 12"/>
          <p:cNvSpPr/>
          <p:nvPr/>
        </p:nvSpPr>
        <p:spPr>
          <a:xfrm>
            <a:off x="6096000" y="352234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context dictionary to pass data from views to templates. This allows you to dynamically render content based on database records, enhancing the interactivity of your web pages.</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Rendering Templates</a:t>
            </a:r>
            <a:endParaRPr lang="en-US" sz="1600" dirty="0"/>
          </a:p>
        </p:txBody>
      </p:sp>
      <p:sp>
        <p:nvSpPr>
          <p:cNvPr id="18" name="Text 14"/>
          <p:cNvSpPr/>
          <p:nvPr/>
        </p:nvSpPr>
        <p:spPr>
          <a:xfrm>
            <a:off x="6096000" y="518731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Render templates using the render() function. This combines the template HTML with the context data, generating dynamic HTML content that can be displayed to the user.</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0" y="1242695"/>
            <a:ext cx="9847580" cy="1557655"/>
          </a:xfrm>
          <a:prstGeom prst="roundRect">
            <a:avLst>
              <a:gd name="adj" fmla="val 16667"/>
            </a:avLst>
          </a:prstGeom>
          <a:solidFill>
            <a:srgbClr val="D8AF8A">
              <a:alpha val="18824"/>
            </a:srgbClr>
          </a:solidFill>
          <a:ln/>
        </p:spPr>
      </p:sp>
      <p:sp>
        <p:nvSpPr>
          <p:cNvPr id="7" name="Text 3"/>
          <p:cNvSpPr/>
          <p:nvPr/>
        </p:nvSpPr>
        <p:spPr>
          <a:xfrm>
            <a:off x="2080260" y="1242695"/>
            <a:ext cx="9847580" cy="155765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Displaying Data in Templates</a:t>
            </a:r>
            <a:endParaRPr lang="en-US" sz="1600" dirty="0"/>
          </a:p>
        </p:txBody>
      </p:sp>
      <p:sp>
        <p:nvSpPr>
          <p:cNvPr id="10"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2"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4" name="Text 9"/>
          <p:cNvSpPr/>
          <p:nvPr/>
        </p:nvSpPr>
        <p:spPr>
          <a:xfrm>
            <a:off x="7635875" y="112903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Using Template Loops</a:t>
            </a:r>
            <a:endParaRPr lang="en-US" sz="1600" dirty="0"/>
          </a:p>
        </p:txBody>
      </p:sp>
      <p:sp>
        <p:nvSpPr>
          <p:cNvPr id="15" name="Text 10"/>
          <p:cNvSpPr/>
          <p:nvPr/>
        </p:nvSpPr>
        <p:spPr>
          <a:xfrm>
            <a:off x="2258060" y="1736090"/>
            <a:ext cx="944181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template loops to iterate over querysets and display each record. For example, loop through posts and display their titles, content, and timestamps dynamically.</a:t>
            </a:r>
            <a:endParaRPr lang="en-US" sz="1600" dirty="0"/>
          </a:p>
        </p:txBody>
      </p:sp>
      <p:sp>
        <p:nvSpPr>
          <p:cNvPr id="16" name="Text 11"/>
          <p:cNvSpPr/>
          <p:nvPr/>
        </p:nvSpPr>
        <p:spPr>
          <a:xfrm>
            <a:off x="7635875" y="31210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Accessing Model Fields</a:t>
            </a:r>
            <a:endParaRPr lang="en-US" sz="1600" dirty="0"/>
          </a:p>
        </p:txBody>
      </p:sp>
      <p:sp>
        <p:nvSpPr>
          <p:cNvPr id="17" name="Text 12"/>
          <p:cNvSpPr/>
          <p:nvPr/>
        </p:nvSpPr>
        <p:spPr>
          <a:xfrm>
            <a:off x="8027035" y="3519805"/>
            <a:ext cx="367284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Access model fields in templates using dot notation. For example, {{ post.title }} and {{ post.content }} allow you to display specific attributes of each model instance.</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3F0E7"/>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0.jpeg"/>
          <p:cNvPicPr>
            <a:picLocks noChangeAspect="1"/>
          </p:cNvPicPr>
          <p:nvPr/>
        </p:nvPicPr>
        <p:blipFill>
          <a:blip r:embed="rId3"/>
          <a:stretch>
            <a:fillRect/>
          </a:stretch>
        </p:blipFill>
        <p:spPr>
          <a:xfrm>
            <a:off x="6179185" y="2675890"/>
            <a:ext cx="7463790" cy="418211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Model Relationships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7845"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ForeignKey Relationship</a:t>
            </a:r>
            <a:endParaRPr lang="en-US" sz="1600" dirty="0"/>
          </a:p>
        </p:txBody>
      </p:sp>
      <p:sp>
        <p:nvSpPr>
          <p:cNvPr id="11" name="Text 8"/>
          <p:cNvSpPr/>
          <p:nvPr/>
        </p:nvSpPr>
        <p:spPr>
          <a:xfrm>
            <a:off x="537845" y="206248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Define a ForeignKey relationship to establish a many-to-one connection. For example, a Comment model can have a ForeignKey to a Post model, indicating that each comment belongs to a specific post.</a:t>
            </a:r>
            <a:endParaRPr lang="en-US" sz="1600" dirty="0"/>
          </a:p>
        </p:txBody>
      </p:sp>
      <p:sp>
        <p:nvSpPr>
          <p:cNvPr id="12" name="Text 9"/>
          <p:cNvSpPr/>
          <p:nvPr/>
        </p:nvSpPr>
        <p:spPr>
          <a:xfrm>
            <a:off x="4874260"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ManyToManyField Relationship</a:t>
            </a:r>
            <a:endParaRPr lang="en-US" sz="1600" dirty="0"/>
          </a:p>
        </p:txBody>
      </p:sp>
      <p:sp>
        <p:nvSpPr>
          <p:cNvPr id="13" name="Text 10"/>
          <p:cNvSpPr/>
          <p:nvPr/>
        </p:nvSpPr>
        <p:spPr>
          <a:xfrm>
            <a:off x="4874260" y="206248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Use ManyToManyField to create many-to-many relationships. For example, a Tag model can have a ManyToManyField to a Post model, allowing multiple tags to be associated with multiple posts.</a:t>
            </a:r>
            <a:endParaRPr lang="en-US" sz="1600" dirty="0"/>
          </a:p>
        </p:txBody>
      </p:sp>
      <p:sp>
        <p:nvSpPr>
          <p:cNvPr id="14" name="Text 11"/>
          <p:cNvSpPr/>
          <p:nvPr/>
        </p:nvSpPr>
        <p:spPr>
          <a:xfrm>
            <a:off x="537845" y="456755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Accessing Related Objects</a:t>
            </a:r>
            <a:endParaRPr lang="en-US" sz="1600" dirty="0"/>
          </a:p>
        </p:txBody>
      </p:sp>
      <p:sp>
        <p:nvSpPr>
          <p:cNvPr id="15" name="Text 12"/>
          <p:cNvSpPr/>
          <p:nvPr/>
        </p:nvSpPr>
        <p:spPr>
          <a:xfrm>
            <a:off x="537845" y="4966335"/>
            <a:ext cx="63138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Access related objects using Django’s ORM methods. For example, post.comment_set.all() retrieves all comments associated with a post, and tag.posts.all() retrieves all posts associated with a tag.</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Practice &amp; Next Day</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9D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c0.jpeg"/>
          <p:cNvPicPr>
            <a:picLocks noChangeAspect="1"/>
          </p:cNvPicPr>
          <p:nvPr/>
        </p:nvPicPr>
        <p:blipFill>
          <a:blip r:embed="rId3"/>
          <a:stretch>
            <a:fillRect/>
          </a:stretch>
        </p:blipFill>
        <p:spPr>
          <a:xfrm>
            <a:off x="293370" y="324358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Day 2 Checkpoint Summary</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09270" y="137541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Models</a:t>
            </a:r>
            <a:endParaRPr lang="en-US" sz="1600" dirty="0"/>
          </a:p>
        </p:txBody>
      </p:sp>
      <p:sp>
        <p:nvSpPr>
          <p:cNvPr id="11" name="Text 8"/>
          <p:cNvSpPr/>
          <p:nvPr/>
        </p:nvSpPr>
        <p:spPr>
          <a:xfrm>
            <a:off x="509270" y="1713230"/>
            <a:ext cx="331787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By the end of Day 2, you should be able to define models that represent your application’s data structure. This includes specifying fields and relationships.</a:t>
            </a:r>
            <a:endParaRPr lang="en-US" sz="1600" dirty="0"/>
          </a:p>
        </p:txBody>
      </p:sp>
      <p:sp>
        <p:nvSpPr>
          <p:cNvPr id="12" name="Text 9"/>
          <p:cNvSpPr/>
          <p:nvPr/>
        </p:nvSpPr>
        <p:spPr>
          <a:xfrm>
            <a:off x="4505325" y="137541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Running Migrations</a:t>
            </a:r>
            <a:endParaRPr lang="en-US" sz="1600" dirty="0"/>
          </a:p>
        </p:txBody>
      </p:sp>
      <p:sp>
        <p:nvSpPr>
          <p:cNvPr id="13" name="Text 10"/>
          <p:cNvSpPr/>
          <p:nvPr/>
        </p:nvSpPr>
        <p:spPr>
          <a:xfrm>
            <a:off x="4505325" y="1713230"/>
            <a:ext cx="331787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You will be able to generate and apply migrations to keep your database schema in sync with your models. This ensures that changes in your models are reflected in the database.</a:t>
            </a:r>
            <a:endParaRPr lang="en-US" sz="1600" dirty="0"/>
          </a:p>
        </p:txBody>
      </p:sp>
      <p:sp>
        <p:nvSpPr>
          <p:cNvPr id="14" name="Text 11"/>
          <p:cNvSpPr/>
          <p:nvPr/>
        </p:nvSpPr>
        <p:spPr>
          <a:xfrm>
            <a:off x="8472170" y="137541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Using Django Admin</a:t>
            </a:r>
            <a:endParaRPr lang="en-US" sz="1600" dirty="0"/>
          </a:p>
        </p:txBody>
      </p:sp>
      <p:sp>
        <p:nvSpPr>
          <p:cNvPr id="15" name="Text 12"/>
          <p:cNvSpPr/>
          <p:nvPr/>
        </p:nvSpPr>
        <p:spPr>
          <a:xfrm>
            <a:off x="8472170" y="1713230"/>
            <a:ext cx="331787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You will be proficient in using the Django Admin interface to manage your data. This includes adding, editing, and deleting records through the admin panel.</a:t>
            </a:r>
            <a:endParaRPr lang="en-US" sz="1600" dirty="0"/>
          </a:p>
        </p:txBody>
      </p:sp>
      <p:sp>
        <p:nvSpPr>
          <p:cNvPr id="16" name="Text 13"/>
          <p:cNvSpPr/>
          <p:nvPr/>
        </p:nvSpPr>
        <p:spPr>
          <a:xfrm>
            <a:off x="7726045" y="459105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Displaying Data in Templates</a:t>
            </a:r>
            <a:endParaRPr lang="en-US" sz="1600" dirty="0"/>
          </a:p>
        </p:txBody>
      </p:sp>
      <p:sp>
        <p:nvSpPr>
          <p:cNvPr id="17" name="Text 14"/>
          <p:cNvSpPr/>
          <p:nvPr/>
        </p:nvSpPr>
        <p:spPr>
          <a:xfrm>
            <a:off x="6477635" y="4928870"/>
            <a:ext cx="531241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You will be able to query the database using the ORM and display the results in templates. This involves passing data from views to templates and rendering dynamic content.</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Lab Assignment Brief</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Create Models</a:t>
            </a:r>
            <a:endParaRPr lang="en-US" sz="1600" dirty="0"/>
          </a:p>
        </p:txBody>
      </p:sp>
      <p:sp>
        <p:nvSpPr>
          <p:cNvPr id="11" name="Text 8"/>
          <p:cNvSpPr/>
          <p:nvPr/>
        </p:nvSpPr>
        <p:spPr>
          <a:xfrm>
            <a:off x="455295" y="167767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Post and Comment models with appropriate fields and relationships. Ensure that the models are registered in the admin interface for easy data management.</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Add Data in Admin</a:t>
            </a:r>
            <a:endParaRPr lang="en-US" sz="1600" dirty="0"/>
          </a:p>
        </p:txBody>
      </p:sp>
      <p:sp>
        <p:nvSpPr>
          <p:cNvPr id="13" name="Text 10"/>
          <p:cNvSpPr/>
          <p:nvPr/>
        </p:nvSpPr>
        <p:spPr>
          <a:xfrm>
            <a:off x="455295" y="3324225"/>
            <a:ext cx="651891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Django Admin panel to add sample data for posts and comments. This will allow you to test your models and ensure they are working correctly.</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Display Data on Webpage</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a view and template to display posts and their associated comments on a webpage. Use template loops and context data to render dynamic content.</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Quick Knowledge Check</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Multiple-Choice Questions</a:t>
            </a:r>
            <a:endParaRPr lang="en-US" sz="1600" dirty="0"/>
          </a:p>
        </p:txBody>
      </p:sp>
      <p:sp>
        <p:nvSpPr>
          <p:cNvPr id="14" name="Text 10"/>
          <p:cNvSpPr/>
          <p:nvPr/>
        </p:nvSpPr>
        <p:spPr>
          <a:xfrm>
            <a:off x="1061720" y="3019425"/>
            <a:ext cx="419862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Answer multiple-choice questions on model fields and ORM commands. This will test your understanding of the key concepts covered today.</a:t>
            </a:r>
            <a:endParaRPr lang="en-US" sz="1600" dirty="0"/>
          </a:p>
        </p:txBody>
      </p:sp>
      <p:sp>
        <p:nvSpPr>
          <p:cNvPr id="15" name="Text 11"/>
          <p:cNvSpPr/>
          <p:nvPr/>
        </p:nvSpPr>
        <p:spPr>
          <a:xfrm>
            <a:off x="6223000" y="42989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Practical Exercise</a:t>
            </a:r>
            <a:endParaRPr lang="en-US" sz="1600" dirty="0"/>
          </a:p>
        </p:txBody>
      </p:sp>
      <p:sp>
        <p:nvSpPr>
          <p:cNvPr id="16" name="Text 12"/>
          <p:cNvSpPr/>
          <p:nvPr/>
        </p:nvSpPr>
        <p:spPr>
          <a:xfrm>
            <a:off x="6223000" y="4697730"/>
            <a:ext cx="548957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Perform a practical exercise by adding a post via the admin interface and displaying it in a template. This will reinforce your knowledge and skills.</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g.png"/>
          <p:cNvPicPr>
            <a:picLocks noChangeAspect="1"/>
          </p:cNvPicPr>
          <p:nvPr/>
        </p:nvPicPr>
        <p:blipFill>
          <a:blip r:embed="rId3"/>
          <a:srcRect l="6" r="6"/>
          <a:stretch/>
        </p:blipFill>
        <p:spPr>
          <a:xfrm>
            <a:off x="3319145" y="1245235"/>
            <a:ext cx="9468485" cy="530669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Tomorrow Preview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81685" y="1985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Day 3 Focus</a:t>
            </a:r>
            <a:endParaRPr lang="en-US" sz="1600" dirty="0"/>
          </a:p>
        </p:txBody>
      </p:sp>
      <p:sp>
        <p:nvSpPr>
          <p:cNvPr id="11" name="Text 8"/>
          <p:cNvSpPr/>
          <p:nvPr/>
        </p:nvSpPr>
        <p:spPr>
          <a:xfrm>
            <a:off x="781685" y="2383790"/>
            <a:ext cx="613854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Preview Day 3, which will cover HTML forms, user authentication, and handling POST requests. Keep your models clean and use the admin for testing as you prepare for these advanced topics.</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Relations</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Practice &amp; Next Day</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Goals &amp; Recap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DE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0.jpeg"/>
          <p:cNvPicPr>
            <a:picLocks noChangeAspect="1"/>
          </p:cNvPicPr>
          <p:nvPr/>
        </p:nvPicPr>
        <p:blipFill>
          <a:blip r:embed="rId3"/>
          <a:stretch>
            <a:fillRect/>
          </a:stretch>
        </p:blipFill>
        <p:spPr>
          <a:xfrm flipH="1">
            <a:off x="5612765" y="132715"/>
            <a:ext cx="6663690" cy="373443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Day 2 Learning Goals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67703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Understand Django ORM</a:t>
            </a:r>
            <a:endParaRPr lang="en-US" sz="1600" dirty="0"/>
          </a:p>
        </p:txBody>
      </p:sp>
      <p:sp>
        <p:nvSpPr>
          <p:cNvPr id="11" name="Text 8"/>
          <p:cNvSpPr/>
          <p:nvPr/>
        </p:nvSpPr>
        <p:spPr>
          <a:xfrm>
            <a:off x="455295" y="1982470"/>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Gain a comprehensive understanding of Django’s Object-Relational Mapping (ORM) system, which allows you to interact with the database using Python code instead of writing SQL queries.</a:t>
            </a:r>
            <a:endParaRPr lang="en-US" sz="1600" dirty="0"/>
          </a:p>
        </p:txBody>
      </p:sp>
      <p:sp>
        <p:nvSpPr>
          <p:cNvPr id="12" name="Text 9"/>
          <p:cNvSpPr/>
          <p:nvPr/>
        </p:nvSpPr>
        <p:spPr>
          <a:xfrm>
            <a:off x="455295" y="33235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Create Database Models</a:t>
            </a:r>
            <a:endParaRPr lang="en-US" sz="1600" dirty="0"/>
          </a:p>
        </p:txBody>
      </p:sp>
      <p:sp>
        <p:nvSpPr>
          <p:cNvPr id="13" name="Text 10"/>
          <p:cNvSpPr/>
          <p:nvPr/>
        </p:nvSpPr>
        <p:spPr>
          <a:xfrm>
            <a:off x="455295" y="3629025"/>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Learn how to define database models using Python classes. Each model will represent a database table, and fields within the model will correspond to table columns.</a:t>
            </a:r>
            <a:endParaRPr lang="en-US" sz="1600" dirty="0"/>
          </a:p>
        </p:txBody>
      </p:sp>
      <p:sp>
        <p:nvSpPr>
          <p:cNvPr id="14" name="Text 11"/>
          <p:cNvSpPr/>
          <p:nvPr/>
        </p:nvSpPr>
        <p:spPr>
          <a:xfrm>
            <a:off x="455295" y="497014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Use Django Admin Interface</a:t>
            </a:r>
            <a:endParaRPr lang="en-US" sz="1600" dirty="0"/>
          </a:p>
        </p:txBody>
      </p:sp>
      <p:sp>
        <p:nvSpPr>
          <p:cNvPr id="15" name="Text 12"/>
          <p:cNvSpPr/>
          <p:nvPr/>
        </p:nvSpPr>
        <p:spPr>
          <a:xfrm>
            <a:off x="455295" y="5275580"/>
            <a:ext cx="622427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Explore the Django Admin interface, a powerful tool for managing your database records. You will learn how to register models and perform CRUD operations through the admin panel.</a:t>
            </a:r>
            <a:endParaRPr lang="en-US" sz="1600" dirty="0"/>
          </a:p>
        </p:txBody>
      </p:sp>
      <p:sp>
        <p:nvSpPr>
          <p:cNvPr id="16" name="Text 13"/>
          <p:cNvSpPr/>
          <p:nvPr/>
        </p:nvSpPr>
        <p:spPr>
          <a:xfrm>
            <a:off x="7352030" y="415988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Integrate Models with Views</a:t>
            </a:r>
            <a:endParaRPr lang="en-US" sz="1600" dirty="0"/>
          </a:p>
        </p:txBody>
      </p:sp>
      <p:sp>
        <p:nvSpPr>
          <p:cNvPr id="17" name="Text 14"/>
          <p:cNvSpPr/>
          <p:nvPr/>
        </p:nvSpPr>
        <p:spPr>
          <a:xfrm>
            <a:off x="7352030" y="4558665"/>
            <a:ext cx="434911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Discover how to connect your database models with views and templates. This integration will allow you to display dynamic content on your web pages, leveraging Django’s templating system.</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Day 1 Quick Recap</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Virtual Environment Setup</a:t>
            </a:r>
            <a:endParaRPr lang="en-US" sz="1600" dirty="0"/>
          </a:p>
        </p:txBody>
      </p:sp>
      <p:sp>
        <p:nvSpPr>
          <p:cNvPr id="11" name="Text 8"/>
          <p:cNvSpPr/>
          <p:nvPr/>
        </p:nvSpPr>
        <p:spPr>
          <a:xfrm>
            <a:off x="767715" y="1985010"/>
            <a:ext cx="531495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Review the process of setting up a virtual environment and installing Django. This ensures that your project dependencies are isolated and managed efficiently.</a:t>
            </a:r>
            <a:endParaRPr lang="en-US" sz="1600" dirty="0"/>
          </a:p>
        </p:txBody>
      </p:sp>
      <p:sp>
        <p:nvSpPr>
          <p:cNvPr id="12" name="Text 9"/>
          <p:cNvSpPr/>
          <p:nvPr/>
        </p:nvSpPr>
        <p:spPr>
          <a:xfrm>
            <a:off x="671576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Project vs App</a:t>
            </a:r>
            <a:endParaRPr lang="en-US" sz="1600" dirty="0"/>
          </a:p>
        </p:txBody>
      </p:sp>
      <p:sp>
        <p:nvSpPr>
          <p:cNvPr id="13" name="Text 10"/>
          <p:cNvSpPr/>
          <p:nvPr/>
        </p:nvSpPr>
        <p:spPr>
          <a:xfrm>
            <a:off x="6715760" y="18122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Revisit the distinction between a Django project and an app. Understand how a project contains the overall configuration, while apps are modular components that perform specific functions.</a:t>
            </a:r>
            <a:endParaRPr lang="en-US" sz="1600" dirty="0"/>
          </a:p>
        </p:txBody>
      </p:sp>
      <p:sp>
        <p:nvSpPr>
          <p:cNvPr id="14" name="Text 11"/>
          <p:cNvSpPr/>
          <p:nvPr/>
        </p:nvSpPr>
        <p:spPr>
          <a:xfrm>
            <a:off x="6715760"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Views and URL Routing</a:t>
            </a:r>
            <a:endParaRPr lang="en-US" sz="1600" dirty="0"/>
          </a:p>
        </p:txBody>
      </p:sp>
      <p:sp>
        <p:nvSpPr>
          <p:cNvPr id="15" name="Text 12"/>
          <p:cNvSpPr/>
          <p:nvPr/>
        </p:nvSpPr>
        <p:spPr>
          <a:xfrm>
            <a:off x="6715760" y="44157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Recap the concepts of views and URL routing. Learn how to map URLs to specific views, enabling your application to handle different requests and return appropriate responses.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Model Basics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8F5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60.jpeg"/>
          <p:cNvPicPr>
            <a:picLocks noChangeAspect="1"/>
          </p:cNvPicPr>
          <p:nvPr/>
        </p:nvPicPr>
        <p:blipFill>
          <a:blip r:embed="rId3"/>
          <a:stretch>
            <a:fillRect/>
          </a:stretch>
        </p:blipFill>
        <p:spPr>
          <a:xfrm>
            <a:off x="0" y="241681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What Are Django Models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17398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Definition of Models</a:t>
            </a:r>
            <a:endParaRPr lang="en-US" sz="1600" dirty="0"/>
          </a:p>
        </p:txBody>
      </p:sp>
      <p:sp>
        <p:nvSpPr>
          <p:cNvPr id="11" name="Text 8"/>
          <p:cNvSpPr/>
          <p:nvPr/>
        </p:nvSpPr>
        <p:spPr>
          <a:xfrm>
            <a:off x="5173980" y="18122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models are Python classes that define the structure of an application’s data. Each model maps to a database table, and fields within the model represent columns in that table.</a:t>
            </a:r>
            <a:endParaRPr lang="en-US" sz="1600" dirty="0"/>
          </a:p>
        </p:txBody>
      </p:sp>
      <p:sp>
        <p:nvSpPr>
          <p:cNvPr id="12" name="Text 9"/>
          <p:cNvSpPr/>
          <p:nvPr/>
        </p:nvSpPr>
        <p:spPr>
          <a:xfrm>
            <a:off x="7323455"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Benefits of Models</a:t>
            </a:r>
            <a:endParaRPr lang="en-US" sz="1600" dirty="0"/>
          </a:p>
        </p:txBody>
      </p:sp>
      <p:sp>
        <p:nvSpPr>
          <p:cNvPr id="13" name="Text 10"/>
          <p:cNvSpPr/>
          <p:nvPr/>
        </p:nvSpPr>
        <p:spPr>
          <a:xfrm>
            <a:off x="7323455" y="441579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Models provide a convenient way to define your database schema using Python. They automatically generate database tables and work seamlessly with Django’s ORM, simplifying data interactions.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Common Model Field Types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CharField</a:t>
            </a:r>
            <a:endParaRPr lang="en-US" sz="1600" dirty="0"/>
          </a:p>
        </p:txBody>
      </p:sp>
      <p:sp>
        <p:nvSpPr>
          <p:cNvPr id="14" name="Text 10"/>
          <p:cNvSpPr/>
          <p:nvPr/>
        </p:nvSpPr>
        <p:spPr>
          <a:xfrm>
            <a:off x="540385" y="2069465"/>
            <a:ext cx="5006975"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CharField for short text data, such as names or titles. It requires a max_length parameter to specify the maximum number of characters allowed.</a:t>
            </a:r>
            <a:endParaRPr lang="en-US" sz="1600" dirty="0"/>
          </a:p>
        </p:txBody>
      </p:sp>
      <p:sp>
        <p:nvSpPr>
          <p:cNvPr id="15" name="Text 11"/>
          <p:cNvSpPr/>
          <p:nvPr/>
        </p:nvSpPr>
        <p:spPr>
          <a:xfrm>
            <a:off x="5365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TextField</a:t>
            </a:r>
            <a:endParaRPr lang="en-US" sz="1600" dirty="0"/>
          </a:p>
        </p:txBody>
      </p:sp>
      <p:sp>
        <p:nvSpPr>
          <p:cNvPr id="16" name="Text 12"/>
          <p:cNvSpPr/>
          <p:nvPr/>
        </p:nvSpPr>
        <p:spPr>
          <a:xfrm>
            <a:off x="53657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TextField is suitable for longer text content, such as blog posts or descriptions. It does not have a length limit and is ideal for storing large amounts of text.</a:t>
            </a:r>
            <a:endParaRPr lang="en-US" sz="1600" dirty="0"/>
          </a:p>
        </p:txBody>
      </p:sp>
      <p:sp>
        <p:nvSpPr>
          <p:cNvPr id="17" name="Text 13"/>
          <p:cNvSpPr/>
          <p:nvPr/>
        </p:nvSpPr>
        <p:spPr>
          <a:xfrm>
            <a:off x="4441190"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IntegerField and FloatField</a:t>
            </a:r>
            <a:endParaRPr lang="en-US" sz="1600" dirty="0"/>
          </a:p>
        </p:txBody>
      </p:sp>
      <p:sp>
        <p:nvSpPr>
          <p:cNvPr id="18" name="Text 14"/>
          <p:cNvSpPr/>
          <p:nvPr/>
        </p:nvSpPr>
        <p:spPr>
          <a:xfrm>
            <a:off x="4441190"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IntegerField and FloatField are used for storing numeric data. IntegerField is for whole numbers, while FloatField is for floating-point numbers, allowing decimal values.</a:t>
            </a:r>
            <a:endParaRPr lang="en-US" sz="1600" dirty="0"/>
          </a:p>
        </p:txBody>
      </p:sp>
      <p:sp>
        <p:nvSpPr>
          <p:cNvPr id="19" name="Text 15"/>
          <p:cNvSpPr/>
          <p:nvPr/>
        </p:nvSpPr>
        <p:spPr>
          <a:xfrm>
            <a:off x="83470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BooleanField and DateTimeField</a:t>
            </a:r>
            <a:endParaRPr lang="en-US" sz="1600" dirty="0"/>
          </a:p>
        </p:txBody>
      </p:sp>
      <p:sp>
        <p:nvSpPr>
          <p:cNvPr id="20" name="Text 16"/>
          <p:cNvSpPr/>
          <p:nvPr/>
        </p:nvSpPr>
        <p:spPr>
          <a:xfrm>
            <a:off x="834580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BooleanField represents a True/False value, useful for flags or indicators. DateTimeField is used for storing dates and times, enabling timestamping of records.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1726</Words>
  <Application>Microsoft Office PowerPoint</Application>
  <PresentationFormat>Widescreen</PresentationFormat>
  <Paragraphs>173</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Day 2: Models &amp; ORM</dc:title>
  <dc:subject>Django Day 2: Models &amp; ORM</dc:subject>
  <dc:creator>Kimi</dc:creator>
  <cp:lastModifiedBy>Sean</cp:lastModifiedBy>
  <cp:revision>2</cp:revision>
  <dcterms:created xsi:type="dcterms:W3CDTF">2025-12-04T06:42:40Z</dcterms:created>
  <dcterms:modified xsi:type="dcterms:W3CDTF">2025-12-04T06:53:34Z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Day 2: Models &amp; ORM","ContentProducer":"001191110108MACG2KBH8F10000","ProduceID":"d4oipheuvalgejicnvlg","ReservedCode1":"","ContentPropagator":"001191110108MACG2KBH8F20000","PropagateID":"d4oipheuvalgejicnvlg","ReservedCode2":""}</vt:lpwstr>
  </property>
</Properties>
</file>